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0" r:id="rId3"/>
    <p:sldId id="280" r:id="rId4"/>
    <p:sldId id="256" r:id="rId5"/>
    <p:sldId id="281" r:id="rId6"/>
    <p:sldId id="270" r:id="rId7"/>
    <p:sldId id="273" r:id="rId8"/>
    <p:sldId id="275" r:id="rId9"/>
    <p:sldId id="274" r:id="rId10"/>
    <p:sldId id="258" r:id="rId11"/>
    <p:sldId id="271" r:id="rId12"/>
    <p:sldId id="261" r:id="rId13"/>
    <p:sldId id="262" r:id="rId14"/>
    <p:sldId id="269" r:id="rId15"/>
    <p:sldId id="257" r:id="rId16"/>
    <p:sldId id="259" r:id="rId17"/>
    <p:sldId id="277" r:id="rId18"/>
    <p:sldId id="278" r:id="rId19"/>
    <p:sldId id="263" r:id="rId20"/>
    <p:sldId id="265" r:id="rId21"/>
    <p:sldId id="264" r:id="rId22"/>
    <p:sldId id="267" r:id="rId23"/>
    <p:sldId id="268" r:id="rId24"/>
    <p:sldId id="279" r:id="rId25"/>
    <p:sldId id="266" r:id="rId26"/>
    <p:sldId id="276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«Соотношение числа и цифры»</a:t>
            </a:r>
            <a:endParaRPr lang="ru-RU" dirty="0"/>
          </a:p>
        </c:rich>
      </c:tx>
      <c:layout>
        <c:manualLayout>
          <c:xMode val="edge"/>
          <c:yMode val="edge"/>
          <c:x val="0.19941854930728645"/>
          <c:y val="0"/>
        </c:manualLayout>
      </c:layout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Сф-  8 чел</c:v>
                </c:pt>
                <c:pt idx="1">
                  <c:v>Ст.форм -  8 чел</c:v>
                </c:pt>
                <c:pt idx="2">
                  <c:v>Н.сф. - 6 чел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0.27</c:v>
                </c:pt>
                <c:pt idx="2">
                  <c:v>0.2</c:v>
                </c:pt>
              </c:numCache>
            </c:numRef>
          </c:val>
        </c:ser>
        <c:dLbls/>
        <c:gapWidth val="100"/>
        <c:shape val="box"/>
        <c:axId val="80178176"/>
        <c:axId val="80188928"/>
        <c:axId val="0"/>
      </c:bar3DChart>
      <c:catAx>
        <c:axId val="80178176"/>
        <c:scaling>
          <c:orientation val="minMax"/>
        </c:scaling>
        <c:axPos val="b"/>
        <c:tickLblPos val="nextTo"/>
        <c:crossAx val="80188928"/>
        <c:crosses val="autoZero"/>
        <c:auto val="1"/>
        <c:lblAlgn val="ctr"/>
        <c:lblOffset val="100"/>
      </c:catAx>
      <c:valAx>
        <c:axId val="80188928"/>
        <c:scaling>
          <c:orientation val="minMax"/>
        </c:scaling>
        <c:axPos val="l"/>
        <c:majorGridlines/>
        <c:numFmt formatCode="0%" sourceLinked="1"/>
        <c:tickLblPos val="nextTo"/>
        <c:crossAx val="8017817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«Соотношение количества</a:t>
            </a:r>
            <a:r>
              <a:rPr lang="ru-RU" baseline="0" dirty="0" smtClean="0"/>
              <a:t> с числом»</a:t>
            </a:r>
            <a:endParaRPr lang="ru-RU" dirty="0"/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Сф- 17 чел</c:v>
                </c:pt>
                <c:pt idx="1">
                  <c:v>ст.форм. - 10 чел</c:v>
                </c:pt>
                <c:pt idx="2">
                  <c:v>н. сф.- 3 чел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0.56999999999999995</c:v>
                </c:pt>
                <c:pt idx="1">
                  <c:v>0.33000000000000007</c:v>
                </c:pt>
                <c:pt idx="2">
                  <c:v>0.1</c:v>
                </c:pt>
              </c:numCache>
            </c:numRef>
          </c:val>
        </c:ser>
        <c:dLbls/>
        <c:gapWidth val="100"/>
        <c:shape val="box"/>
        <c:axId val="82360960"/>
        <c:axId val="82359424"/>
        <c:axId val="0"/>
      </c:bar3DChart>
      <c:valAx>
        <c:axId val="82359424"/>
        <c:scaling>
          <c:orientation val="minMax"/>
        </c:scaling>
        <c:axPos val="l"/>
        <c:majorGridlines/>
        <c:numFmt formatCode="0%" sourceLinked="1"/>
        <c:tickLblPos val="nextTo"/>
        <c:crossAx val="82360960"/>
        <c:crosses val="autoZero"/>
        <c:crossBetween val="between"/>
      </c:valAx>
      <c:catAx>
        <c:axId val="82360960"/>
        <c:scaling>
          <c:orientation val="minMax"/>
        </c:scaling>
        <c:axPos val="b"/>
        <c:tickLblPos val="nextTo"/>
        <c:crossAx val="82359424"/>
        <c:crosses val="autoZero"/>
        <c:auto val="1"/>
        <c:lblAlgn val="ctr"/>
        <c:lblOffset val="100"/>
      </c:cat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0.7604</cdr:x>
      <cdr:y>0.25971</cdr:y>
    </cdr:from>
    <cdr:to>
      <cdr:x>1</cdr:x>
      <cdr:y>0.45372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 flipV="1">
          <a:off x="-4355976" y="-2060848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i="1" dirty="0" smtClean="0">
              <a:latin typeface="Arial Black" panose="020B0A04020102020204" pitchFamily="34" charset="0"/>
            </a:rPr>
            <a:t>«Количество и счёт»</a:t>
          </a:r>
          <a:endParaRPr lang="ru-RU" sz="2400" i="1" dirty="0">
            <a:latin typeface="Arial Black" panose="020B0A04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9E53E-C6E1-4B1D-A336-9F3AE579AD19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332A-FC5E-4154-921C-2FF3CB0B4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52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8332A-FC5E-4154-921C-2FF3CB0B445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20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8332A-FC5E-4154-921C-2FF3CB0B445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45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6348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3773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5048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3515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4271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1077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4110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0547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582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2741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3063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3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0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1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jpeg"/><Relationship Id="rId9" Type="http://schemas.openxmlformats.org/officeDocument/2006/relationships/image" Target="../media/image3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50.png"/><Relationship Id="rId5" Type="http://schemas.openxmlformats.org/officeDocument/2006/relationships/image" Target="../media/image55.jpeg"/><Relationship Id="rId10" Type="http://schemas.openxmlformats.org/officeDocument/2006/relationships/image" Target="../media/image59.png"/><Relationship Id="rId4" Type="http://schemas.openxmlformats.org/officeDocument/2006/relationships/image" Target="../media/image54.jpe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0.jpeg"/><Relationship Id="rId7" Type="http://schemas.openxmlformats.org/officeDocument/2006/relationships/image" Target="../media/image30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58.png"/><Relationship Id="rId5" Type="http://schemas.openxmlformats.org/officeDocument/2006/relationships/image" Target="../media/image62.jpeg"/><Relationship Id="rId10" Type="http://schemas.openxmlformats.org/officeDocument/2006/relationships/image" Target="../media/image65.png"/><Relationship Id="rId4" Type="http://schemas.openxmlformats.org/officeDocument/2006/relationships/image" Target="../media/image61.jpe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24.jpe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0.png"/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24.jpeg"/><Relationship Id="rId4" Type="http://schemas.openxmlformats.org/officeDocument/2006/relationships/image" Target="../media/image75.jpeg"/><Relationship Id="rId9" Type="http://schemas.openxmlformats.org/officeDocument/2006/relationships/image" Target="../media/image11.png"/><Relationship Id="rId1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50.png"/><Relationship Id="rId5" Type="http://schemas.openxmlformats.org/officeDocument/2006/relationships/image" Target="../media/image84.jpeg"/><Relationship Id="rId10" Type="http://schemas.openxmlformats.org/officeDocument/2006/relationships/image" Target="../media/image89.png"/><Relationship Id="rId4" Type="http://schemas.openxmlformats.org/officeDocument/2006/relationships/image" Target="../media/image83.jpe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7.jpeg"/><Relationship Id="rId3" Type="http://schemas.openxmlformats.org/officeDocument/2006/relationships/image" Target="../media/image91.jpeg"/><Relationship Id="rId7" Type="http://schemas.openxmlformats.org/officeDocument/2006/relationships/image" Target="../media/image94.pn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90.png"/><Relationship Id="rId5" Type="http://schemas.openxmlformats.org/officeDocument/2006/relationships/image" Target="../media/image93.jpeg"/><Relationship Id="rId10" Type="http://schemas.openxmlformats.org/officeDocument/2006/relationships/image" Target="../media/image50.png"/><Relationship Id="rId4" Type="http://schemas.openxmlformats.org/officeDocument/2006/relationships/image" Target="../media/image92.jpe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.png"/><Relationship Id="rId7" Type="http://schemas.openxmlformats.org/officeDocument/2006/relationships/image" Target="../media/image101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88.pn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11" Type="http://schemas.openxmlformats.org/officeDocument/2006/relationships/image" Target="../media/image24.jpeg"/><Relationship Id="rId5" Type="http://schemas.openxmlformats.org/officeDocument/2006/relationships/image" Target="../media/image106.png"/><Relationship Id="rId10" Type="http://schemas.openxmlformats.org/officeDocument/2006/relationships/image" Target="../media/image109.jpeg"/><Relationship Id="rId4" Type="http://schemas.openxmlformats.org/officeDocument/2006/relationships/image" Target="../media/image105.png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48" y="1427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204" y="548680"/>
            <a:ext cx="8064896" cy="57606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МАУДО «Детский сад №8»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262363"/>
            <a:ext cx="4176464" cy="2160240"/>
          </a:xfrm>
        </p:spPr>
        <p:txBody>
          <a:bodyPr>
            <a:normAutofit fontScale="77500" lnSpcReduction="20000"/>
          </a:bodyPr>
          <a:lstStyle/>
          <a:p>
            <a:r>
              <a:rPr lang="ru-RU" sz="3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Шакирова</a:t>
            </a:r>
          </a:p>
          <a:p>
            <a:r>
              <a:rPr lang="ru-RU" sz="3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Чачка Ильдусовна</a:t>
            </a:r>
          </a:p>
          <a:p>
            <a:endParaRPr lang="ru-RU" sz="2400" i="1" dirty="0">
              <a:latin typeface="Arial Black" panose="020B0A04020102020204" pitchFamily="34" charset="0"/>
            </a:endParaRPr>
          </a:p>
          <a:p>
            <a:endParaRPr lang="ru-RU" sz="2400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воспитатель средней группы</a:t>
            </a:r>
          </a:p>
        </p:txBody>
      </p:sp>
      <p:pic>
        <p:nvPicPr>
          <p:cNvPr id="4" name="Picture 2" descr="in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73068">
            <a:off x="4491672" y="4202177"/>
            <a:ext cx="4438192" cy="28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00OLYMP\P2162601.JPG"/>
          <p:cNvPicPr>
            <a:picLocks noChangeAspect="1" noChangeArrowheads="1"/>
          </p:cNvPicPr>
          <p:nvPr/>
        </p:nvPicPr>
        <p:blipFill>
          <a:blip r:embed="rId4" cstate="print"/>
          <a:srcRect l="21354" t="14120" r="33723" b="231"/>
          <a:stretch>
            <a:fillRect/>
          </a:stretch>
        </p:blipFill>
        <p:spPr bwMode="auto">
          <a:xfrm>
            <a:off x="571472" y="1500175"/>
            <a:ext cx="3429024" cy="3677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3951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" y="0"/>
            <a:ext cx="9144000" cy="69072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159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Технология «Стосчет» затрагивает </a:t>
            </a:r>
            <a: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3 </a:t>
            </a:r>
            <a:r>
              <a:rPr lang="ru-RU" sz="30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сенсорные области: </a:t>
            </a:r>
            <a: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слуховую</a:t>
            </a:r>
            <a:r>
              <a:rPr lang="ru-RU" sz="30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, зрительную и тактильную. </a:t>
            </a:r>
            <a:endParaRPr lang="ru-RU" sz="3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oolCLIPS - Cool уха векторных изображений - Пои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3606"/>
            <a:ext cx="2487355" cy="2124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quot;waterpaint&quot; картинки на Favim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2" t="4702" r="12595" b="13187"/>
          <a:stretch/>
        </p:blipFill>
        <p:spPr bwMode="auto">
          <a:xfrm>
            <a:off x="3068136" y="3453606"/>
            <a:ext cx="2525535" cy="1636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лкая моторика - Самое интересное в блога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1284"/>
            <a:ext cx="2149798" cy="15257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691680" y="2497639"/>
            <a:ext cx="794251" cy="105841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6233" y="2337555"/>
            <a:ext cx="1" cy="12185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38170" y="2337555"/>
            <a:ext cx="914400" cy="9144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80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1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363272" cy="1426170"/>
          </a:xfrm>
        </p:spPr>
        <p:txBody>
          <a:bodyPr>
            <a:noAutofit/>
          </a:bodyPr>
          <a:lstStyle/>
          <a:p>
            <a:r>
              <a:rPr lang="ru-RU" sz="2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Числовая лента представлена в виде стройной системы, демонстрирующей  цифру, количество и состав числа. </a:t>
            </a:r>
            <a:br>
              <a:rPr lang="ru-RU" sz="2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6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фото для презентации\IMG_51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7" t="46250" r="10807" b="23266"/>
          <a:stretch/>
        </p:blipFill>
        <p:spPr bwMode="auto">
          <a:xfrm>
            <a:off x="3292252" y="3563105"/>
            <a:ext cx="5009976" cy="1244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для презентации\IMG_51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5" t="15266" r="2291" b="53993"/>
          <a:stretch/>
        </p:blipFill>
        <p:spPr bwMode="auto">
          <a:xfrm>
            <a:off x="309637" y="1988840"/>
            <a:ext cx="4856205" cy="1108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для презентации\IMG_51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7" t="52298" r="4355" b="17218"/>
          <a:stretch/>
        </p:blipFill>
        <p:spPr bwMode="auto">
          <a:xfrm>
            <a:off x="309637" y="5131633"/>
            <a:ext cx="4896544" cy="1109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334" y="4807557"/>
            <a:ext cx="3340239" cy="17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8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025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27" y="404664"/>
            <a:ext cx="8229600" cy="1504378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15000"/>
              </a:lnSpc>
              <a:spcAft>
                <a:spcPts val="750"/>
              </a:spcAft>
            </a:pP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Числовые карточки</a:t>
            </a:r>
            <a:br>
              <a:rPr lang="ru-RU" sz="27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видно </a:t>
            </a:r>
            <a:r>
              <a:rPr lang="ru-RU" sz="27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сколько единиц, десятков,</a:t>
            </a:r>
            <a:br>
              <a:rPr lang="ru-RU" sz="27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составляет </a:t>
            </a:r>
            <a:r>
              <a:rPr lang="ru-RU" sz="2700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каждое  </a:t>
            </a:r>
            <a:r>
              <a:rPr lang="ru-RU" sz="27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число, ребенок </a:t>
            </a:r>
            <a:r>
              <a:rPr lang="ru-RU" sz="2700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начинает предметно ощущать количество. </a:t>
            </a:r>
            <a:r>
              <a:rPr lang="ru-RU" sz="27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 </a:t>
            </a:r>
            <a:endParaRPr lang="ru-RU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123\Desktop\фото для презентации\IMG_51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84" t="14798" r="35645" b="8508"/>
          <a:stretch/>
        </p:blipFill>
        <p:spPr bwMode="auto">
          <a:xfrm rot="19987721">
            <a:off x="837358" y="2390397"/>
            <a:ext cx="1224162" cy="161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фото для презентации\IMG_51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29" t="16251" r="27903" b="9233"/>
          <a:stretch/>
        </p:blipFill>
        <p:spPr bwMode="auto">
          <a:xfrm rot="20351814">
            <a:off x="6556697" y="2730802"/>
            <a:ext cx="1099027" cy="144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фото для презентации\IMG_51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80" t="7056" r="35323" b="11255"/>
          <a:stretch/>
        </p:blipFill>
        <p:spPr bwMode="auto">
          <a:xfrm rot="1346692">
            <a:off x="3393192" y="2647503"/>
            <a:ext cx="1225409" cy="161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фото для презентации\IMG_516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9" t="8024" r="33548" b="19153"/>
          <a:stretch/>
        </p:blipFill>
        <p:spPr bwMode="auto">
          <a:xfrm rot="1111182">
            <a:off x="4937904" y="4344883"/>
            <a:ext cx="1237956" cy="16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esktop\фото для презентации\IMG_516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3" t="16250" r="41613" b="17217"/>
          <a:stretch/>
        </p:blipFill>
        <p:spPr bwMode="auto">
          <a:xfrm rot="21156137">
            <a:off x="1805562" y="4708693"/>
            <a:ext cx="1227446" cy="161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36392"/>
            <a:ext cx="18049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28454">
            <a:off x="6447743" y="5596161"/>
            <a:ext cx="1006196" cy="1054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8503">
            <a:off x="7669499" y="5647981"/>
            <a:ext cx="1006196" cy="1054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43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18" y="-49213"/>
            <a:ext cx="9144000" cy="6907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2232248"/>
          </a:xfrm>
        </p:spPr>
        <p:txBody>
          <a:bodyPr>
            <a:noAutofit/>
          </a:bodyPr>
          <a:lstStyle/>
          <a:p>
            <a:r>
              <a:rPr lang="ru-RU" sz="2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Эффективное освоение  материала достигается при подаче информации одновременно на четырёх кодах: словесном, рисуночном, числовом и символическом. </a:t>
            </a:r>
            <a:endParaRPr lang="ru-RU" sz="26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27584" y="2708920"/>
            <a:ext cx="1872208" cy="2394984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19872" y="4052465"/>
            <a:ext cx="698376" cy="744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94940" y="4030956"/>
            <a:ext cx="792088" cy="76619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18248" y="4030957"/>
            <a:ext cx="741784" cy="7661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0232" y="3874431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Arial Black" panose="020B0A04020102020204" pitchFamily="34" charset="0"/>
              </a:rPr>
              <a:t>3</a:t>
            </a:r>
            <a:endParaRPr lang="ru-RU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7" y="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Играем или учимся? - </a:t>
            </a:r>
            <a:b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Играем!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фото аистенок\фото с НОД стсчет\P12914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9" t="15958" r="10619"/>
          <a:stretch/>
        </p:blipFill>
        <p:spPr bwMode="auto">
          <a:xfrm>
            <a:off x="467544" y="1628800"/>
            <a:ext cx="3729220" cy="243758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аистенок\фото с НОД стсчет\P12914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729" b="6895"/>
          <a:stretch/>
        </p:blipFill>
        <p:spPr bwMode="auto">
          <a:xfrm>
            <a:off x="4371901" y="3720944"/>
            <a:ext cx="3729220" cy="240312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9" t="5786" r="13527" b="570"/>
          <a:stretch/>
        </p:blipFill>
        <p:spPr bwMode="auto">
          <a:xfrm rot="1557400">
            <a:off x="1409443" y="5548211"/>
            <a:ext cx="219394" cy="33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6101">
            <a:off x="3266282" y="5872210"/>
            <a:ext cx="579128" cy="57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38056">
            <a:off x="1180048" y="5836851"/>
            <a:ext cx="678182" cy="840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209" y="692696"/>
            <a:ext cx="6114518" cy="32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Школа Эйдетики: обучение по развитию памяти, образного мышления и скорочтения для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85" t="3262" r="-13804" b="4043"/>
          <a:stretch/>
        </p:blipFill>
        <p:spPr bwMode="auto">
          <a:xfrm>
            <a:off x="1691680" y="5024882"/>
            <a:ext cx="1617351" cy="1569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2719"/>
            <a:ext cx="9144000" cy="690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085" y="4198813"/>
            <a:ext cx="4792646" cy="25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фото аистенок\фото с НОД стсчет\P12915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0" t="17168" r="9839" b="7993"/>
          <a:stretch/>
        </p:blipFill>
        <p:spPr bwMode="auto">
          <a:xfrm>
            <a:off x="2855312" y="2345616"/>
            <a:ext cx="3433376" cy="2110544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3" name="Picture 5" descr="C:\Users\123\Desktop\фото аистенок\фото с НОД стсчет\P12915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01" r="19677" b="3405"/>
          <a:stretch/>
        </p:blipFill>
        <p:spPr bwMode="auto">
          <a:xfrm>
            <a:off x="5076056" y="4509121"/>
            <a:ext cx="3402504" cy="1986934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6" t="14459" r="25877" b="11826"/>
          <a:stretch/>
        </p:blipFill>
        <p:spPr bwMode="auto">
          <a:xfrm rot="20445272">
            <a:off x="3528238" y="5257439"/>
            <a:ext cx="437912" cy="65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7299">
            <a:off x="1316300" y="3021957"/>
            <a:ext cx="757859" cy="7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76672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 танцуем и считаем,</a:t>
            </a:r>
          </a:p>
          <a:p>
            <a:pPr algn="ctr"/>
            <a:r>
              <a:rPr lang="ru-RU" sz="2200" i="1" dirty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  <a:r>
              <a:rPr lang="ru-RU" sz="2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числовые карточки нам помогают – мы видим количество и число.</a:t>
            </a:r>
            <a:endParaRPr lang="ru-RU" sz="2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C:\Users\123\Desktop\фото аистенок\фото с НОД стсчет\P129149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4" r="8448" b="12007"/>
          <a:stretch/>
        </p:blipFill>
        <p:spPr bwMode="auto">
          <a:xfrm>
            <a:off x="179511" y="216941"/>
            <a:ext cx="3467755" cy="208546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5492">
            <a:off x="494051" y="5321882"/>
            <a:ext cx="696393" cy="85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Веселые цифры -2 Новосибирская открытая образовательная сеть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 b="8516"/>
          <a:stretch/>
        </p:blipFill>
        <p:spPr bwMode="auto">
          <a:xfrm rot="1867912">
            <a:off x="7331340" y="3368956"/>
            <a:ext cx="338538" cy="4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41951">
            <a:off x="7573490" y="3647513"/>
            <a:ext cx="370392" cy="4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54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2719"/>
            <a:ext cx="9144000" cy="690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«Весёлые вагончики»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поровозик\IMG_5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33" y="1456671"/>
            <a:ext cx="2916324" cy="194421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поровозик\IMG_5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63188"/>
            <a:ext cx="2916324" cy="193769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23\Desktop\поровозик\IMG_5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75" y="3921317"/>
            <a:ext cx="2916324" cy="194421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поровозик\IMG_53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99214"/>
            <a:ext cx="2916324" cy="194421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33931"/>
            <a:ext cx="2448272" cy="12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07316" flipH="1">
            <a:off x="8133471" y="566285"/>
            <a:ext cx="333233" cy="39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88024" flipH="1">
            <a:off x="7808356" y="840392"/>
            <a:ext cx="388839" cy="4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Воздушные шары - клипарт в формате PNG на прозрачном фоне &quot; Выпускные фотокниги, детские портреты, свадебные фотоальбомы, фотоп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5623">
            <a:off x="-49523" y="344675"/>
            <a:ext cx="1240798" cy="15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210" y="188640"/>
            <a:ext cx="2721652" cy="14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5492">
            <a:off x="233796" y="6031115"/>
            <a:ext cx="595022" cy="7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6" t="14459" r="25877" b="11826"/>
          <a:stretch/>
        </p:blipFill>
        <p:spPr bwMode="auto">
          <a:xfrm rot="20445272">
            <a:off x="1031177" y="6087534"/>
            <a:ext cx="437912" cy="65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Веселые цифры -2 Новосибирская открытая образовательная сеть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 b="8516"/>
          <a:stretch/>
        </p:blipFill>
        <p:spPr bwMode="auto">
          <a:xfrm rot="1867912">
            <a:off x="3924088" y="5844308"/>
            <a:ext cx="677075" cy="8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Веселые цифры -5-6 Новосибирская открытая образовательная сеть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51655">
            <a:off x="7785526" y="5865533"/>
            <a:ext cx="515057" cy="7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8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123\Desktop\поровозик\IMG_5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105"/>
            <a:ext cx="3240360" cy="216024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поровозик\IMG_5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349673"/>
            <a:ext cx="3240360" cy="216024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поровозик\IMG_5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240360" cy="216024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2" y="5663606"/>
            <a:ext cx="28781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940">
            <a:off x="2173624" y="5629504"/>
            <a:ext cx="28781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картинки для детей паровоз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65" y="5125997"/>
            <a:ext cx="2155109" cy="1156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для детей паровоз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36" t="-1" b="-1834"/>
          <a:stretch/>
        </p:blipFill>
        <p:spPr bwMode="auto">
          <a:xfrm>
            <a:off x="2559074" y="5074574"/>
            <a:ext cx="1143586" cy="117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Воздушные шары - клипарт в формате PNG на прозрачном фоне &quot; Выпускные фотокниги, детские портреты, свадебные фотоальбомы, фотоп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5623">
            <a:off x="6653398" y="493857"/>
            <a:ext cx="1385192" cy="17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410" y="651593"/>
            <a:ext cx="3226756" cy="16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997" flipH="1">
            <a:off x="3930048" y="5445224"/>
            <a:ext cx="408355" cy="4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0207" flipH="1">
            <a:off x="1024393" y="4500619"/>
            <a:ext cx="459128" cy="5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01087" flipH="1">
            <a:off x="5843022" y="578473"/>
            <a:ext cx="448015" cy="5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Веселые цифры -2 Новосибирская открытая образовательная сеть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 b="8516"/>
          <a:stretch/>
        </p:blipFill>
        <p:spPr bwMode="auto">
          <a:xfrm rot="1867912">
            <a:off x="1919582" y="4877984"/>
            <a:ext cx="338538" cy="4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6" t="14459" r="25877" b="11826"/>
          <a:stretch/>
        </p:blipFill>
        <p:spPr bwMode="auto">
          <a:xfrm rot="18895545">
            <a:off x="3291558" y="5082862"/>
            <a:ext cx="257352" cy="48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11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 помощью числовых карточек строим дорогу, затем сравниваем на числовой ленте.</a:t>
            </a:r>
            <a:endParaRPr lang="ru-RU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фото аистенок\фото с НОД стсчет\P1291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88" y="4088517"/>
            <a:ext cx="3163844" cy="177966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аистенок\фото с НОД стсчет\P12914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13" b="10860"/>
          <a:stretch/>
        </p:blipFill>
        <p:spPr bwMode="auto">
          <a:xfrm>
            <a:off x="4621154" y="4088517"/>
            <a:ext cx="3139837" cy="177966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аистенок\фото с НОД стсчет\P12914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93" r="12581" b="10001"/>
          <a:stretch/>
        </p:blipFill>
        <p:spPr bwMode="auto">
          <a:xfrm>
            <a:off x="4621154" y="1844603"/>
            <a:ext cx="3163844" cy="179539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23\Desktop\фото аистенок\фото с НОД стсчет\P129149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t="19201" r="8226" b="10287"/>
          <a:stretch/>
        </p:blipFill>
        <p:spPr bwMode="auto">
          <a:xfrm>
            <a:off x="423279" y="1848949"/>
            <a:ext cx="3163843" cy="17910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8107">
            <a:off x="8035605" y="5770350"/>
            <a:ext cx="791090" cy="102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6864">
            <a:off x="889478" y="6121242"/>
            <a:ext cx="541024" cy="66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63300"/>
            <a:ext cx="1736384" cy="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545" y="883735"/>
            <a:ext cx="1736384" cy="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Веселые цифры -2 Новосибирская открытая образовательная сеть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 b="8516"/>
          <a:stretch/>
        </p:blipFill>
        <p:spPr bwMode="auto">
          <a:xfrm rot="1758229">
            <a:off x="246343" y="6019597"/>
            <a:ext cx="450394" cy="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0207" flipH="1">
            <a:off x="501755" y="1130732"/>
            <a:ext cx="459128" cy="5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00393" flipH="1">
            <a:off x="8143942" y="1573251"/>
            <a:ext cx="459128" cy="5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99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Палочки «Кюизенера», числовые карточки – строим дом </a:t>
            </a:r>
            <a:endParaRPr lang="ru-RU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123\Desktop\фото аистенок\фото с НОД стсчет\P12915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49" r="19032" b="11434"/>
          <a:stretch/>
        </p:blipFill>
        <p:spPr bwMode="auto">
          <a:xfrm>
            <a:off x="611559" y="1588238"/>
            <a:ext cx="3356719" cy="184155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фото аистенок\фото с НОД стсчет\P12915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1" t="9714" r="15484" b="8852"/>
          <a:stretch/>
        </p:blipFill>
        <p:spPr bwMode="auto">
          <a:xfrm>
            <a:off x="4716015" y="1619980"/>
            <a:ext cx="3356719" cy="18098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23\Desktop\фото аистенок\фото с НОД стсчет\P12915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06" r="14355" b="14875"/>
          <a:stretch/>
        </p:blipFill>
        <p:spPr bwMode="auto">
          <a:xfrm>
            <a:off x="611560" y="4076375"/>
            <a:ext cx="3356719" cy="19751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23\Desktop\фото аистенок\фото с НОД стсчет\P12915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46" r="3709" b="16707"/>
          <a:stretch/>
        </p:blipFill>
        <p:spPr bwMode="auto">
          <a:xfrm>
            <a:off x="4716016" y="4077072"/>
            <a:ext cx="3356719" cy="197448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6864">
            <a:off x="83295" y="6114480"/>
            <a:ext cx="541024" cy="7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8107">
            <a:off x="8035605" y="5770350"/>
            <a:ext cx="791090" cy="102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9" t="5786" r="13527" b="570"/>
          <a:stretch/>
        </p:blipFill>
        <p:spPr bwMode="auto">
          <a:xfrm rot="1557400">
            <a:off x="740369" y="6115055"/>
            <a:ext cx="449695" cy="69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Веселые цифры -2 Новосибирская открытая образовательная сеть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4" b="8516"/>
          <a:stretch/>
        </p:blipFill>
        <p:spPr bwMode="auto">
          <a:xfrm rot="1758229">
            <a:off x="3894925" y="5982305"/>
            <a:ext cx="531221" cy="6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735" y="583633"/>
            <a:ext cx="1736384" cy="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63300"/>
            <a:ext cx="1736384" cy="9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53405" flipH="1">
            <a:off x="623006" y="771069"/>
            <a:ext cx="455909" cy="5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4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48" y="1427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423448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Развитие мышления </a:t>
            </a:r>
            <a:b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 помощью технологии «Стосчёт</a:t>
            </a:r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</a:rPr>
              <a:t>» </a:t>
            </a:r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</a:t>
            </a:r>
            <a:r>
              <a:rPr lang="ru-RU" i="1" dirty="0">
                <a:solidFill>
                  <a:srgbClr val="C00000"/>
                </a:solidFill>
                <a:latin typeface="Arial Black" panose="020B0A04020102020204" pitchFamily="34" charset="0"/>
              </a:rPr>
              <a:t>. А. Зайцева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5733"/>
            <a:ext cx="6768752" cy="288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6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Числовые карточки, песочные часы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123\Desktop\фото аистенок\фото с НОД стсчет\P1291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6" b="12001"/>
          <a:stretch/>
        </p:blipFill>
        <p:spPr bwMode="auto">
          <a:xfrm>
            <a:off x="400938" y="1439846"/>
            <a:ext cx="2880320" cy="164306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фото аистенок\фото с НОД стсчет\P12915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1" b="11147"/>
          <a:stretch/>
        </p:blipFill>
        <p:spPr bwMode="auto">
          <a:xfrm>
            <a:off x="3131840" y="3196428"/>
            <a:ext cx="2880320" cy="163239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43808" y="2692526"/>
            <a:ext cx="874901" cy="748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123\Desktop\фото аистенок\фото с НОД стсчет\P12915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63" b="12891"/>
          <a:stretch/>
        </p:blipFill>
        <p:spPr bwMode="auto">
          <a:xfrm>
            <a:off x="5436096" y="4797152"/>
            <a:ext cx="2874202" cy="161634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9830" y="6061779"/>
            <a:ext cx="436929" cy="53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1017" y="5540360"/>
            <a:ext cx="579525" cy="5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8107">
            <a:off x="174731" y="5038846"/>
            <a:ext cx="651516" cy="846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9369">
            <a:off x="34868" y="5928043"/>
            <a:ext cx="2529128" cy="986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Школа Эйдетики: обучение по развитию памяти, образного мышления и скорочтения для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85" t="3262" r="-13804" b="4043"/>
          <a:stretch/>
        </p:blipFill>
        <p:spPr bwMode="auto">
          <a:xfrm>
            <a:off x="773666" y="5045228"/>
            <a:ext cx="1617351" cy="1569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9369">
            <a:off x="2401627" y="5904220"/>
            <a:ext cx="2529128" cy="986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0207" flipH="1">
            <a:off x="1345901" y="4525800"/>
            <a:ext cx="459128" cy="5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90035" flipH="1">
            <a:off x="3988072" y="5912795"/>
            <a:ext cx="459128" cy="5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0207" flipH="1">
            <a:off x="6997999" y="3149431"/>
            <a:ext cx="459128" cy="5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642918"/>
            <a:ext cx="5295725" cy="27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0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Дни недели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123\Desktop\фото аистенок\фото с НОД стсчет\P1291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3" t="15000" r="36613" b="27677"/>
          <a:stretch/>
        </p:blipFill>
        <p:spPr bwMode="auto">
          <a:xfrm>
            <a:off x="313418" y="1296040"/>
            <a:ext cx="3863643" cy="227697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фото аистенок\фото с НОД стсчет\P12914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452" b="27557"/>
          <a:stretch/>
        </p:blipFill>
        <p:spPr bwMode="auto">
          <a:xfrm>
            <a:off x="4331064" y="3789040"/>
            <a:ext cx="3868542" cy="229968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9369">
            <a:off x="34869" y="5867361"/>
            <a:ext cx="2529128" cy="986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1040">
            <a:off x="2149771" y="5844888"/>
            <a:ext cx="2493973" cy="972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6" t="14459" r="25877" b="11826"/>
          <a:stretch/>
        </p:blipFill>
        <p:spPr bwMode="auto">
          <a:xfrm rot="20445272">
            <a:off x="3192764" y="5145466"/>
            <a:ext cx="253181" cy="3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0456">
            <a:off x="2021615" y="5013896"/>
            <a:ext cx="447249" cy="59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971" y="6088727"/>
            <a:ext cx="2650891" cy="85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3376"/>
            <a:ext cx="4752528" cy="25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Школа Эйдетики: обучение по развитию памяти, образного мышления и скорочтения для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85" t="3262" r="-13804" b="4043"/>
          <a:stretch/>
        </p:blipFill>
        <p:spPr bwMode="auto">
          <a:xfrm>
            <a:off x="530942" y="5029200"/>
            <a:ext cx="1617351" cy="1569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2564398" y="5555202"/>
            <a:ext cx="1247304" cy="106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0207" flipH="1">
            <a:off x="653258" y="4757846"/>
            <a:ext cx="459128" cy="5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80207" flipH="1">
            <a:off x="5505472" y="2755144"/>
            <a:ext cx="340538" cy="4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9175" flipH="1">
            <a:off x="6315947" y="1250887"/>
            <a:ext cx="348606" cy="4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51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45953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Числовой ряд и потерянная карточка.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фото для презентации\IMG_5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12" y="1314281"/>
            <a:ext cx="3079025" cy="205268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23\Desktop\фото для презентации\IMG_5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9124"/>
            <a:ext cx="3079025" cy="205268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для презентации\IMG_5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9053"/>
            <a:ext cx="3079025" cy="205268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для презентации\IMG_52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9052"/>
            <a:ext cx="3079025" cy="205268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2" t="8895" r="10899"/>
          <a:stretch/>
        </p:blipFill>
        <p:spPr bwMode="auto">
          <a:xfrm rot="2350906">
            <a:off x="179361" y="6109679"/>
            <a:ext cx="477672" cy="7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7941">
            <a:off x="3877317" y="6158594"/>
            <a:ext cx="400724" cy="53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087512"/>
            <a:ext cx="2290896" cy="12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18318">
            <a:off x="4167245" y="5692801"/>
            <a:ext cx="407753" cy="5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53405" flipH="1">
            <a:off x="1328751" y="459756"/>
            <a:ext cx="455909" cy="5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Веселые цифры -5-6 Новосибирская открытая образовательная сеть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60350">
            <a:off x="6699661" y="473277"/>
            <a:ext cx="417326" cy="6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22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2719"/>
            <a:ext cx="9144000" cy="690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Считаем и играем САМИ!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23\Desktop\поровозик\IMG_53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5" r="8710"/>
          <a:stretch/>
        </p:blipFill>
        <p:spPr bwMode="auto">
          <a:xfrm>
            <a:off x="539552" y="1340768"/>
            <a:ext cx="3240360" cy="229096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поровозик\IMG_53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50" r="7580"/>
          <a:stretch/>
        </p:blipFill>
        <p:spPr bwMode="auto">
          <a:xfrm>
            <a:off x="4860032" y="1340765"/>
            <a:ext cx="3240359" cy="229096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поровозик\IMG_53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3" t="5847"/>
          <a:stretch/>
        </p:blipFill>
        <p:spPr bwMode="auto">
          <a:xfrm>
            <a:off x="2951820" y="3933056"/>
            <a:ext cx="3240360" cy="22909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" y="5583363"/>
            <a:ext cx="28781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93" y="5583364"/>
            <a:ext cx="2257947" cy="9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9" y="4286447"/>
            <a:ext cx="2314896" cy="144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36317" flipH="1">
            <a:off x="1833743" y="5583364"/>
            <a:ext cx="520411" cy="61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40680" flipH="1">
            <a:off x="7837646" y="5172698"/>
            <a:ext cx="331893" cy="3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5397" flipH="1">
            <a:off x="875731" y="4469672"/>
            <a:ext cx="455909" cy="5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Веселые цифры -5-6 Новосибирская открытая образовательная сеть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60350">
            <a:off x="2068022" y="4414580"/>
            <a:ext cx="417326" cy="6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18318">
            <a:off x="6739921" y="5359554"/>
            <a:ext cx="407753" cy="5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Просмотр сообщений - M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6559">
            <a:off x="7524191" y="4336277"/>
            <a:ext cx="358675" cy="6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53405" flipH="1">
            <a:off x="297833" y="451539"/>
            <a:ext cx="455909" cy="5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5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286"/>
            <a:ext cx="9144000" cy="690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60" y="216263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Игры для самостоятельной деятельности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123\Desktop\фото для презентации\IMG_5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8238"/>
            <a:ext cx="2880320" cy="19202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Desktop\фото для презентации\IMG_5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880320" cy="19202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23\Desktop\фото для презентации\IMG_52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3384"/>
            <a:ext cx="2880320" cy="190390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3\Desktop\поровозик\IMG_53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8238"/>
            <a:ext cx="2880320" cy="19202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6928">
            <a:off x="168966" y="6166648"/>
            <a:ext cx="713021" cy="71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6" t="14459" r="25877" b="11826"/>
          <a:stretch/>
        </p:blipFill>
        <p:spPr bwMode="auto">
          <a:xfrm rot="18895545">
            <a:off x="2295645" y="6094276"/>
            <a:ext cx="449506" cy="67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75390">
            <a:off x="7930594" y="5732140"/>
            <a:ext cx="627361" cy="81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087512"/>
            <a:ext cx="2290896" cy="12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Бабочки :: Веселые детские картин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53405" flipH="1">
            <a:off x="338944" y="872135"/>
            <a:ext cx="455909" cy="5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0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18" y="-49213"/>
            <a:ext cx="9144000" cy="6907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Ожидаемый результат: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latin typeface="Arial Black" panose="020B0A04020102020204" pitchFamily="34" charset="0"/>
              </a:rPr>
              <a:t>С</a:t>
            </a:r>
            <a:r>
              <a:rPr lang="ru-RU" sz="2800" i="1" dirty="0" smtClean="0">
                <a:latin typeface="Arial Black" panose="020B0A04020102020204" pitchFamily="34" charset="0"/>
              </a:rPr>
              <a:t>оотносить </a:t>
            </a:r>
            <a:r>
              <a:rPr lang="ru-RU" sz="2800" i="1" dirty="0">
                <a:latin typeface="Arial Black" panose="020B0A04020102020204" pitchFamily="34" charset="0"/>
              </a:rPr>
              <a:t>количество предметов с </a:t>
            </a:r>
            <a:r>
              <a:rPr lang="ru-RU" sz="2800" i="1" dirty="0" smtClean="0">
                <a:latin typeface="Arial Black" panose="020B0A04020102020204" pitchFamily="34" charset="0"/>
              </a:rPr>
              <a:t>числом, число с цифрой -95%;</a:t>
            </a:r>
            <a:endParaRPr lang="ru-RU" sz="2800" i="1" dirty="0">
              <a:latin typeface="Arial Black" panose="020B0A04020102020204" pitchFamily="34" charset="0"/>
            </a:endParaRPr>
          </a:p>
          <a:p>
            <a:r>
              <a:rPr lang="ru-RU" sz="2800" i="1" dirty="0">
                <a:latin typeface="Arial Black" panose="020B0A04020102020204" pitchFamily="34" charset="0"/>
              </a:rPr>
              <a:t>С</a:t>
            </a:r>
            <a:r>
              <a:rPr lang="ru-RU" sz="2800" i="1" dirty="0" smtClean="0">
                <a:latin typeface="Arial Black" panose="020B0A04020102020204" pitchFamily="34" charset="0"/>
              </a:rPr>
              <a:t>читать </a:t>
            </a:r>
            <a:r>
              <a:rPr lang="ru-RU" sz="2800" i="1" dirty="0">
                <a:latin typeface="Arial Black" panose="020B0A04020102020204" pitchFamily="34" charset="0"/>
              </a:rPr>
              <a:t>в пределах 10 и </a:t>
            </a:r>
            <a:r>
              <a:rPr lang="ru-RU" sz="2800" i="1" dirty="0" smtClean="0">
                <a:latin typeface="Arial Black" panose="020B0A04020102020204" pitchFamily="34" charset="0"/>
              </a:rPr>
              <a:t>обратно-      </a:t>
            </a:r>
          </a:p>
          <a:p>
            <a:pPr marL="0" indent="0">
              <a:buNone/>
            </a:pPr>
            <a:r>
              <a:rPr lang="ru-RU" sz="2800" i="1" dirty="0">
                <a:latin typeface="Arial Black" panose="020B0A04020102020204" pitchFamily="34" charset="0"/>
              </a:rPr>
              <a:t> </a:t>
            </a:r>
            <a:r>
              <a:rPr lang="ru-RU" sz="2800" i="1" dirty="0" smtClean="0">
                <a:latin typeface="Arial Black" panose="020B0A04020102020204" pitchFamily="34" charset="0"/>
              </a:rPr>
              <a:t>                                                         95%;</a:t>
            </a:r>
            <a:endParaRPr lang="ru-RU" sz="2800" i="1" dirty="0">
              <a:latin typeface="Arial Black" panose="020B0A04020102020204" pitchFamily="34" charset="0"/>
            </a:endParaRPr>
          </a:p>
          <a:p>
            <a:r>
              <a:rPr lang="ru-RU" sz="2800" i="1" dirty="0" smtClean="0">
                <a:latin typeface="Arial Black" panose="020B0A04020102020204" pitchFamily="34" charset="0"/>
              </a:rPr>
              <a:t>Освоят </a:t>
            </a:r>
            <a:r>
              <a:rPr lang="ru-RU" sz="2800" i="1" dirty="0">
                <a:latin typeface="Arial Black" panose="020B0A04020102020204" pitchFamily="34" charset="0"/>
              </a:rPr>
              <a:t>понятие «десяток</a:t>
            </a:r>
            <a:r>
              <a:rPr lang="ru-RU" sz="2800" i="1" dirty="0" smtClean="0">
                <a:latin typeface="Arial Black" panose="020B0A04020102020204" pitchFamily="34" charset="0"/>
              </a:rPr>
              <a:t>», </a:t>
            </a:r>
            <a:r>
              <a:rPr lang="ru-RU" sz="2800" i="1" smtClean="0">
                <a:latin typeface="Arial Black" panose="020B0A04020102020204" pitchFamily="34" charset="0"/>
              </a:rPr>
              <a:t>состав числа – 90%.</a:t>
            </a:r>
            <a:endParaRPr lang="ru-RU" sz="2800" i="1" dirty="0">
              <a:latin typeface="Arial Black" panose="020B0A04020102020204" pitchFamily="34" charset="0"/>
            </a:endParaRPr>
          </a:p>
          <a:p>
            <a:endParaRPr lang="ru-RU" sz="2800" dirty="0"/>
          </a:p>
        </p:txBody>
      </p:sp>
      <p:pic>
        <p:nvPicPr>
          <p:cNvPr id="5" name="Picture 4" descr="Сладкая мелод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34287"/>
            <a:ext cx="4429589" cy="233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9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" y="0"/>
            <a:ext cx="9144000" cy="69072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941" y="2600384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Arial Black" pitchFamily="34" charset="0"/>
              </a:rPr>
              <a:t>Спасибо за внимание!</a:t>
            </a:r>
            <a:endParaRPr lang="ru-RU" sz="48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2409056" cy="24090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19768"/>
            <a:ext cx="1200093" cy="12575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28454">
            <a:off x="2491978" y="1449727"/>
            <a:ext cx="1376626" cy="1442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30183">
            <a:off x="4434112" y="533360"/>
            <a:ext cx="1003297" cy="1051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1040">
            <a:off x="21557" y="5390658"/>
            <a:ext cx="2809152" cy="109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880" y="5395474"/>
            <a:ext cx="28575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440" y="5373215"/>
            <a:ext cx="28575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картинки для детей паровоз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36" t="-1" b="-1834"/>
          <a:stretch/>
        </p:blipFill>
        <p:spPr bwMode="auto">
          <a:xfrm>
            <a:off x="5660470" y="5003607"/>
            <a:ext cx="1143586" cy="117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для детей паровоз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4169"/>
            <a:ext cx="2155109" cy="1156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Owl Cartoon Стоковые фото, иллюстрации и векторные изображения - Страница 2 Depositphot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03607"/>
            <a:ext cx="1399647" cy="149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1040">
            <a:off x="195804" y="5390657"/>
            <a:ext cx="2809152" cy="109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Школа Эйдетики: обучение по развитию памяти, образного мышления и скорочтения для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85" t="3262" r="-13804" b="4043"/>
          <a:stretch/>
        </p:blipFill>
        <p:spPr bwMode="auto">
          <a:xfrm>
            <a:off x="1837204" y="4996767"/>
            <a:ext cx="1617351" cy="1569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0996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48" y="1427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68863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Математика </a:t>
            </a:r>
            <a: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</a:rPr>
              <a:t>- самый короткий </a:t>
            </a:r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путь </a:t>
            </a:r>
            <a:b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 </a:t>
            </a:r>
            <a: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</a:rPr>
              <a:t>самостоятельному </a:t>
            </a:r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мышлению</a:t>
            </a:r>
            <a: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b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           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В.В. Каверин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92383"/>
            <a:ext cx="4896544" cy="208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76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48" y="1427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931224" cy="452251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Математика – это умственный труд….</a:t>
            </a:r>
            <a:b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4000" i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</a:t>
            </a:r>
            <a:r>
              <a:rPr lang="ru-RU" sz="4000" i="1" dirty="0" smtClean="0">
                <a:latin typeface="Arial Black" panose="020B0A04020102020204" pitchFamily="34" charset="0"/>
              </a:rPr>
              <a:t>В.А. Сухомлинский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9" y="4815066"/>
            <a:ext cx="4681357" cy="1921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67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48" y="1427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/>
              </a:rPr>
              <a:t> </a:t>
            </a:r>
            <a:r>
              <a:rPr lang="ru-RU" sz="3200" i="1" dirty="0">
                <a:latin typeface="Arial Black" panose="020B0A04020102020204" pitchFamily="34" charset="0"/>
              </a:rPr>
              <a:t>Мышление – это процесс, с помощью которого формируется </a:t>
            </a:r>
            <a: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новое мысленное заключение, </a:t>
            </a:r>
            <a:r>
              <a:rPr lang="ru-RU" sz="3200" i="1" dirty="0">
                <a:latin typeface="Arial Black" panose="020B0A04020102020204" pitchFamily="34" charset="0"/>
              </a:rPr>
              <a:t>это происходит путём преодоления определенных трудностей и познания новой информации, а достигается это всё  в сложенном </a:t>
            </a:r>
            <a: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взаимодействии мыслительных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9010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48" y="1427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Диагностические результаты</a:t>
            </a:r>
            <a:br>
              <a:rPr lang="ru-RU" sz="3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апрель 2014 </a:t>
            </a:r>
            <a:endParaRPr lang="ru-RU" sz="36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79442535"/>
              </p:ext>
            </p:extLst>
          </p:nvPr>
        </p:nvGraphicFramePr>
        <p:xfrm>
          <a:off x="179512" y="1556792"/>
          <a:ext cx="3960439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64100917"/>
              </p:ext>
            </p:extLst>
          </p:nvPr>
        </p:nvGraphicFramePr>
        <p:xfrm>
          <a:off x="4355976" y="1556792"/>
          <a:ext cx="4032448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92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" y="0"/>
            <a:ext cx="9144000" cy="69072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Цель: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868" y="1628800"/>
            <a:ext cx="8229600" cy="4525963"/>
          </a:xfrm>
        </p:spPr>
        <p:txBody>
          <a:bodyPr/>
          <a:lstStyle/>
          <a:p>
            <a:r>
              <a:rPr lang="ru-RU" i="1" dirty="0">
                <a:latin typeface="Arial Black" panose="020B0A04020102020204" pitchFamily="34" charset="0"/>
                <a:ea typeface="Times New Roman"/>
              </a:rPr>
              <a:t>Р</a:t>
            </a:r>
            <a:r>
              <a:rPr lang="ru-RU" i="1" dirty="0" smtClean="0">
                <a:latin typeface="Arial Black" panose="020B0A04020102020204" pitchFamily="34" charset="0"/>
                <a:ea typeface="Times New Roman"/>
              </a:rPr>
              <a:t>азвивать психические процессы через формирование умений </a:t>
            </a:r>
            <a:r>
              <a:rPr lang="ru-RU" i="1" dirty="0">
                <a:latin typeface="Arial Black" panose="020B0A04020102020204" pitchFamily="34" charset="0"/>
                <a:ea typeface="Times New Roman"/>
              </a:rPr>
              <a:t>соотносить количество предметов с </a:t>
            </a:r>
            <a:r>
              <a:rPr lang="ru-RU" i="1" dirty="0" smtClean="0">
                <a:latin typeface="Arial Black" panose="020B0A04020102020204" pitchFamily="34" charset="0"/>
                <a:ea typeface="Times New Roman"/>
              </a:rPr>
              <a:t>числом, число с цифрой, представлений о десятке.</a:t>
            </a:r>
          </a:p>
          <a:p>
            <a:r>
              <a:rPr lang="ru-RU" i="1" dirty="0" smtClean="0">
                <a:latin typeface="Arial Black" panose="020B0A04020102020204" pitchFamily="34" charset="0"/>
                <a:ea typeface="Times New Roman"/>
              </a:rPr>
              <a:t> Научить счёту </a:t>
            </a:r>
            <a:r>
              <a:rPr lang="ru-RU" i="1" dirty="0">
                <a:latin typeface="Arial Black" panose="020B0A04020102020204" pitchFamily="34" charset="0"/>
                <a:ea typeface="Times New Roman"/>
              </a:rPr>
              <a:t>в пределах 10, </a:t>
            </a:r>
            <a:r>
              <a:rPr lang="ru-RU" i="1" dirty="0" smtClean="0">
                <a:latin typeface="Arial Black" panose="020B0A04020102020204" pitchFamily="34" charset="0"/>
                <a:ea typeface="Times New Roman"/>
              </a:rPr>
              <a:t>обратному счету. </a:t>
            </a:r>
            <a:endParaRPr lang="ru-RU" i="1" dirty="0">
              <a:latin typeface="Arial Black" panose="020B0A040201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706" y="5078730"/>
            <a:ext cx="3754054" cy="1597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36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48" y="1427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Суть технологии </a:t>
            </a:r>
            <a:endParaRPr lang="ru-RU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Arial Black" panose="020B0A04020102020204" pitchFamily="34" charset="0"/>
                <a:ea typeface="Calibri"/>
              </a:rPr>
              <a:t>Дети видят числовой ряд; </a:t>
            </a:r>
          </a:p>
          <a:p>
            <a:r>
              <a:rPr lang="ru-RU" i="1" dirty="0">
                <a:latin typeface="Arial Black" panose="020B0A04020102020204" pitchFamily="34" charset="0"/>
                <a:ea typeface="Calibri"/>
              </a:rPr>
              <a:t>П</a:t>
            </a:r>
            <a:r>
              <a:rPr lang="ru-RU" i="1" dirty="0" smtClean="0">
                <a:latin typeface="Arial Black" panose="020B0A04020102020204" pitchFamily="34" charset="0"/>
                <a:ea typeface="Calibri"/>
              </a:rPr>
              <a:t>редметно ощущают их количество;</a:t>
            </a:r>
          </a:p>
          <a:p>
            <a:r>
              <a:rPr lang="ru-RU" i="1" dirty="0" smtClean="0">
                <a:latin typeface="Arial Black" panose="020B0A04020102020204" pitchFamily="34" charset="0"/>
                <a:ea typeface="Calibri"/>
              </a:rPr>
              <a:t> </a:t>
            </a:r>
            <a:r>
              <a:rPr lang="ru-RU" i="1" dirty="0">
                <a:latin typeface="Arial Black" panose="020B0A04020102020204" pitchFamily="34" charset="0"/>
                <a:ea typeface="Calibri"/>
              </a:rPr>
              <a:t>Все представлено в виде числовой ленты, висящей на стене. </a:t>
            </a:r>
            <a:endParaRPr lang="ru-RU" i="1" dirty="0">
              <a:latin typeface="Arial Black" panose="020B0A040201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57192"/>
            <a:ext cx="3384376" cy="144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95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Эффективность технологии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526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Arial Black" panose="020B0A04020102020204" pitchFamily="34" charset="0"/>
              </a:rPr>
              <a:t>Обучение ведется без принуждения;</a:t>
            </a:r>
          </a:p>
          <a:p>
            <a:r>
              <a:rPr lang="ru-RU" sz="2800" i="1" dirty="0" smtClean="0">
                <a:latin typeface="Arial Black" panose="020B0A04020102020204" pitchFamily="34" charset="0"/>
              </a:rPr>
              <a:t>Формируется математический стиль мышления: чёткость, точность, краткость, логичность мысли, умение пользоваться символикой;</a:t>
            </a:r>
          </a:p>
          <a:p>
            <a:r>
              <a:rPr lang="ru-RU" sz="2800" i="1" dirty="0">
                <a:latin typeface="Arial Black" panose="020B0A04020102020204" pitchFamily="34" charset="0"/>
              </a:rPr>
              <a:t> </a:t>
            </a:r>
            <a:r>
              <a:rPr lang="ru-RU" sz="2800" i="1" dirty="0" smtClean="0">
                <a:latin typeface="Arial Black" panose="020B0A04020102020204" pitchFamily="34" charset="0"/>
              </a:rPr>
              <a:t>Экологична, здоровьесберегающая технология;</a:t>
            </a:r>
            <a:endParaRPr lang="ru-RU" sz="2800" i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13176"/>
            <a:ext cx="4130150" cy="1229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80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325</Words>
  <Application>Microsoft Office PowerPoint</Application>
  <PresentationFormat>Экран (4:3)</PresentationFormat>
  <Paragraphs>52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1_Тема Office</vt:lpstr>
      <vt:lpstr>МАУДО «Детский сад №8»</vt:lpstr>
      <vt:lpstr>Развитие мышления  с помощью технологии «Стосчёт»  Н. А. Зайцева </vt:lpstr>
      <vt:lpstr>Математика - самый короткий путь  к самостоятельному мышлению.                                         В.В. Каверин </vt:lpstr>
      <vt:lpstr>Математика – это умственный труд….               В.А. Сухомлинский</vt:lpstr>
      <vt:lpstr> Мышление – это процесс, с помощью которого формируется новое мысленное заключение, это происходит путём преодоления определенных трудностей и познания новой информации, а достигается это всё  в сложенном взаимодействии мыслительных процессов.</vt:lpstr>
      <vt:lpstr>Диагностические результаты апрель 2014 </vt:lpstr>
      <vt:lpstr>Цель:</vt:lpstr>
      <vt:lpstr>Суть технологии </vt:lpstr>
      <vt:lpstr>Эффективность технологии</vt:lpstr>
      <vt:lpstr>Технология «Стосчет» затрагивает  3 сенсорные области: слуховую, зрительную и тактильную. </vt:lpstr>
      <vt:lpstr>Числовая лента представлена в виде стройной системы, демонстрирующей  цифру, количество и состав числа.  </vt:lpstr>
      <vt:lpstr> Числовые карточки  видно сколько единиц, десятков, составляет каждое  число, ребенок начинает предметно ощущать количество.   </vt:lpstr>
      <vt:lpstr>Эффективное освоение  материала достигается при подаче информации одновременно на четырёх кодах: словесном, рисуночном, числовом и символическом. </vt:lpstr>
      <vt:lpstr>Играем или учимся? -  Играем!</vt:lpstr>
      <vt:lpstr>Слайд 15</vt:lpstr>
      <vt:lpstr>«Весёлые вагончики»</vt:lpstr>
      <vt:lpstr>Слайд 17</vt:lpstr>
      <vt:lpstr>С помощью числовых карточек строим дорогу, затем сравниваем на числовой ленте.</vt:lpstr>
      <vt:lpstr>Палочки «Кюизенера», числовые карточки – строим дом </vt:lpstr>
      <vt:lpstr>Числовые карточки, песочные часы</vt:lpstr>
      <vt:lpstr>Дни недели</vt:lpstr>
      <vt:lpstr>Числовой ряд и потерянная карточка.</vt:lpstr>
      <vt:lpstr>Считаем и играем САМИ!</vt:lpstr>
      <vt:lpstr>Игры для самостоятельной деятельности</vt:lpstr>
      <vt:lpstr>Ожидаемый результат: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Умственный труд на уроках математики – это пробный камень мышления.  </dc:title>
  <dc:creator>123</dc:creator>
  <cp:lastModifiedBy>Ирина</cp:lastModifiedBy>
  <cp:revision>113</cp:revision>
  <dcterms:created xsi:type="dcterms:W3CDTF">2015-02-03T17:16:15Z</dcterms:created>
  <dcterms:modified xsi:type="dcterms:W3CDTF">2015-02-16T04:33:20Z</dcterms:modified>
</cp:coreProperties>
</file>